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4" r:id="rId13"/>
    <p:sldId id="263" r:id="rId14"/>
    <p:sldId id="271" r:id="rId15"/>
    <p:sldId id="270" r:id="rId16"/>
    <p:sldId id="269" r:id="rId17"/>
    <p:sldId id="273" r:id="rId18"/>
    <p:sldId id="274" r:id="rId19"/>
    <p:sldId id="272"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BF2D-421A-96B0-FA26275B2702}"/>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BF2D-421A-96B0-FA26275B2702}"/>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BF2D-421A-96B0-FA26275B2702}"/>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BF2D-421A-96B0-FA26275B2702}"/>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BF2D-421A-96B0-FA26275B2702}"/>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BF2D-421A-96B0-FA26275B2702}"/>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1"/>
        <c:axPos val="b"/>
        <c:numFmt formatCode="General" sourceLinked="1"/>
        <c:majorTickMark val="out"/>
        <c:minorTickMark val="none"/>
        <c:tickLblPos val="nextTo"/>
        <c:crossAx val="1837019407"/>
        <c:crosses val="autoZero"/>
        <c:auto val="1"/>
        <c:lblAlgn val="ctr"/>
        <c:lblOffset val="100"/>
        <c:noMultiLvlLbl val="0"/>
      </c:catAx>
      <c:valAx>
        <c:axId val="1837019407"/>
        <c:scaling>
          <c:orientation val="minMax"/>
        </c:scaling>
        <c:delete val="1"/>
        <c:axPos val="l"/>
        <c:numFmt formatCode="General" sourceLinked="1"/>
        <c:majorTickMark val="out"/>
        <c:minorTickMark val="none"/>
        <c:tickLblPos val="nextTo"/>
        <c:crossAx val="1837018991"/>
        <c:crosses val="autoZero"/>
        <c:crossBetween val="between"/>
      </c:valAx>
      <c:serAx>
        <c:axId val="1972577215"/>
        <c:scaling>
          <c:orientation val="minMax"/>
        </c:scaling>
        <c:delete val="1"/>
        <c:axPos val="b"/>
        <c:majorTickMark val="out"/>
        <c:minorTickMark val="none"/>
        <c:tickLblPos val="nextTo"/>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4472C4">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BF2D-421A-96B0-FA26275B2702}"/>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rgbClr val="ED7D31">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BF2D-421A-96B0-FA26275B2702}"/>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Lbls>
            <c:spPr>
              <a:solidFill>
                <a:srgbClr val="A5A5A5">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BF2D-421A-96B0-FA26275B2702}"/>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dLbls>
            <c:spPr>
              <a:solidFill>
                <a:srgbClr val="FFC000">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BF2D-421A-96B0-FA26275B2702}"/>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dLbls>
            <c:spPr>
              <a:solidFill>
                <a:srgbClr val="5B9BD5">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BF2D-421A-96B0-FA26275B2702}"/>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Lbls>
            <c:spPr>
              <a:solidFill>
                <a:srgbClr val="70AD47">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BF2D-421A-96B0-FA26275B2702}"/>
            </c:ext>
          </c:extLst>
        </c:ser>
        <c:dLbls>
          <c:showLegendKey val="0"/>
          <c:showVal val="1"/>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9407"/>
        <c:crosses val="autoZero"/>
        <c:auto val="1"/>
        <c:lblAlgn val="ctr"/>
        <c:lblOffset val="100"/>
        <c:noMultiLvlLbl val="0"/>
      </c:catAx>
      <c:valAx>
        <c:axId val="1837019407"/>
        <c:scaling>
          <c:orientation val="minMax"/>
        </c:scaling>
        <c:delete val="0"/>
        <c:axPos val="l"/>
        <c:majorGridlines>
          <c:spPr>
            <a:ln w="9525">
              <a:solidFill>
                <a:schemeClr val="lt1">
                  <a:lumMod val="50000"/>
                </a:schemeClr>
              </a:solidFill>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8991"/>
        <c:crosses val="autoZero"/>
        <c:crossBetween val="between"/>
      </c:valAx>
      <c:serAx>
        <c:axId val="1972577215"/>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4DC4-1EB0-0E0E-DE6A-6FFDC1B9C6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E4205726-A779-FE0C-B42D-87338F5BC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05F8C07F-BE28-F256-2018-953477924247}"/>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DC7E2B26-4ED3-859D-6EF2-66C6EDB72C8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5A428F7-C48D-B65B-D053-D1351BBF2E1C}"/>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213850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7FE2-4C80-E44C-0C12-542E4EE86577}"/>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BDB577B-9B01-B3CC-95FB-EC84ABE24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46FF3F4-6C26-9419-1A3A-AA30DD2AAE31}"/>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721B750A-09BB-660E-685E-43F6A63F958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5CB070-09F2-078F-7C94-68C44062E24A}"/>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400375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2F57B-BE6E-377B-2A06-2CB84EDE3D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D3067B2-7066-8D3D-6756-9CAFBD39B1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4FA029-92F6-DEE0-4869-7A1DFB31B942}"/>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C5743037-085C-8724-BC8F-A07A7B5DE9C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6A87B4E-9358-718D-FBE3-1187663F9670}"/>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44413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C513-7D92-7B4E-7B98-B0698199D33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8C6C5226-BB30-E4B1-303E-5C42F829FA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A905B17-9011-D1BC-4D53-E14BD0E91067}"/>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47D4EE4F-F10D-32FF-632D-5C2B5B66697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42E8ABB-4AA9-6739-D26B-83DD59A70273}"/>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99737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A0AE-063A-B9F1-739B-AF491F4F1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669C4A1-B801-8E9C-93B9-5CF3717FA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777EF-56DE-8FD2-C317-CF8112244C90}"/>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5369307B-1E55-5F3E-38F5-9389A22C03F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277190D-338B-561C-1DA6-2BBD13F8E919}"/>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25118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E1BA-0EAC-231A-EF52-900785E5A2C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3FBAF7-0736-010C-5EF5-9A69179D9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945F98C-CBA6-C8CE-B4BE-67CC39AE0E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A7387AB5-33C4-0DDA-CD8A-F8E2E8D330B8}"/>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6" name="Footer Placeholder 5">
            <a:extLst>
              <a:ext uri="{FF2B5EF4-FFF2-40B4-BE49-F238E27FC236}">
                <a16:creationId xmlns:a16="http://schemas.microsoft.com/office/drawing/2014/main" id="{CDE0853D-7C4E-3835-5052-B0367C5D8707}"/>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8038545-E200-B3F4-7CE1-07157B4619C9}"/>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69842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1FDB-AE31-B379-6BE3-546D054D196B}"/>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A649C3E-B04B-CBC5-24CE-7A7B67EE63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751261-6A3D-EA76-AAF9-7C91B8E26B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0EC802E7-7BE9-9CEE-D871-6C6A2C8AC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E92407-0248-1C4B-389A-130951B5A4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F5BB3F3-3150-45CC-2338-3CEF9625C545}"/>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8" name="Footer Placeholder 7">
            <a:extLst>
              <a:ext uri="{FF2B5EF4-FFF2-40B4-BE49-F238E27FC236}">
                <a16:creationId xmlns:a16="http://schemas.microsoft.com/office/drawing/2014/main" id="{0412CBE1-23CC-B65F-B23B-08D591F147C8}"/>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77539F5-1559-E13F-2C66-49B48E51B213}"/>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210181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FC15-3D64-32E8-F52E-50DFA4722FB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3D22F053-53B0-1E24-B8B8-9CC8396EC21B}"/>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4" name="Footer Placeholder 3">
            <a:extLst>
              <a:ext uri="{FF2B5EF4-FFF2-40B4-BE49-F238E27FC236}">
                <a16:creationId xmlns:a16="http://schemas.microsoft.com/office/drawing/2014/main" id="{25BE6ED0-1C84-7B64-378D-1E882D50158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FBA6329-40A4-0803-7DD4-0BCF5C22E16B}"/>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93518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AEAC5-C65C-706B-E6F7-DC54B6A2BC21}"/>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3" name="Footer Placeholder 2">
            <a:extLst>
              <a:ext uri="{FF2B5EF4-FFF2-40B4-BE49-F238E27FC236}">
                <a16:creationId xmlns:a16="http://schemas.microsoft.com/office/drawing/2014/main" id="{18CEED53-F508-C24D-5B78-5DB3C887E731}"/>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5CAEA4C-6B63-B4C3-8C9B-1228F2616D34}"/>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77967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DF7AB-CD1B-C32D-AC72-068C22335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9F2CE75C-CD6F-325E-AC62-3FE2C8051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6145FAB-B56C-C28B-1013-85DB47A20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9FB10-5145-D231-2A39-0ACC31BE599A}"/>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6" name="Footer Placeholder 5">
            <a:extLst>
              <a:ext uri="{FF2B5EF4-FFF2-40B4-BE49-F238E27FC236}">
                <a16:creationId xmlns:a16="http://schemas.microsoft.com/office/drawing/2014/main" id="{71E46426-F0D0-5DEE-8D32-D2E24E5BDF5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965FB8F-E1D1-BCA1-23C6-0D15D8D1CB2A}"/>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228104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7A5A-0E7E-E0DE-0ACA-6ED34D7BF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3BA1A378-36C3-79EA-F1BC-85251679B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E9E533B-4E5A-0FA9-2EBC-A7F10C149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E9D8B-AB1E-AA38-7845-66EA6950DF2B}"/>
              </a:ext>
            </a:extLst>
          </p:cNvPr>
          <p:cNvSpPr>
            <a:spLocks noGrp="1"/>
          </p:cNvSpPr>
          <p:nvPr>
            <p:ph type="dt" sz="half" idx="10"/>
          </p:nvPr>
        </p:nvSpPr>
        <p:spPr/>
        <p:txBody>
          <a:bodyPr/>
          <a:lstStyle/>
          <a:p>
            <a:fld id="{AF7ACF8B-44FA-4FE3-9B36-48849CE5E7D0}" type="datetimeFigureOut">
              <a:rPr lang="it-IT" smtClean="0"/>
              <a:t>21/12/2022</a:t>
            </a:fld>
            <a:endParaRPr lang="it-IT"/>
          </a:p>
        </p:txBody>
      </p:sp>
      <p:sp>
        <p:nvSpPr>
          <p:cNvPr id="6" name="Footer Placeholder 5">
            <a:extLst>
              <a:ext uri="{FF2B5EF4-FFF2-40B4-BE49-F238E27FC236}">
                <a16:creationId xmlns:a16="http://schemas.microsoft.com/office/drawing/2014/main" id="{F47F987C-502C-29B1-0F72-76255375663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376ADD19-D46B-3302-51CB-14B33856F845}"/>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72281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58FA2-6D0D-3E36-57BB-28C050CCB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1386EF6-2B1C-E5FA-03A0-EA00727A3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CEAFF38-387F-13CF-8B71-AFFE2A66E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ACF8B-44FA-4FE3-9B36-48849CE5E7D0}" type="datetimeFigureOut">
              <a:rPr lang="it-IT" smtClean="0"/>
              <a:t>21/12/2022</a:t>
            </a:fld>
            <a:endParaRPr lang="it-IT"/>
          </a:p>
        </p:txBody>
      </p:sp>
      <p:sp>
        <p:nvSpPr>
          <p:cNvPr id="5" name="Footer Placeholder 4">
            <a:extLst>
              <a:ext uri="{FF2B5EF4-FFF2-40B4-BE49-F238E27FC236}">
                <a16:creationId xmlns:a16="http://schemas.microsoft.com/office/drawing/2014/main" id="{5FA20FA4-C177-F2CB-3FB7-585098961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A5AB6FEB-2D8A-8FC4-24BF-72A6272AE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93FB-AA5B-4867-A0A2-4284E30B419D}" type="slidenum">
              <a:rPr lang="it-IT" smtClean="0"/>
              <a:t>‹N›</a:t>
            </a:fld>
            <a:endParaRPr lang="it-IT"/>
          </a:p>
        </p:txBody>
      </p:sp>
    </p:spTree>
    <p:extLst>
      <p:ext uri="{BB962C8B-B14F-4D97-AF65-F5344CB8AC3E}">
        <p14:creationId xmlns:p14="http://schemas.microsoft.com/office/powerpoint/2010/main" val="2689960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B871CA-5088-BC9F-2C1B-23BA1105FD92}"/>
              </a:ext>
            </a:extLst>
          </p:cNvPr>
          <p:cNvSpPr>
            <a:spLocks noGrp="1"/>
          </p:cNvSpPr>
          <p:nvPr>
            <p:ph type="subTitle" idx="1"/>
          </p:nvPr>
        </p:nvSpPr>
        <p:spPr>
          <a:xfrm>
            <a:off x="1524000" y="3429000"/>
            <a:ext cx="9144000" cy="1828800"/>
          </a:xfrm>
        </p:spPr>
        <p:txBody>
          <a:bodyPr/>
          <a:lstStyle/>
          <a:p>
            <a:r>
              <a:rPr lang="it-IT" dirty="0"/>
              <a:t>AMSC 2022</a:t>
            </a:r>
          </a:p>
        </p:txBody>
      </p:sp>
      <p:sp>
        <p:nvSpPr>
          <p:cNvPr id="5" name="Title 4">
            <a:extLst>
              <a:ext uri="{FF2B5EF4-FFF2-40B4-BE49-F238E27FC236}">
                <a16:creationId xmlns:a16="http://schemas.microsoft.com/office/drawing/2014/main" id="{BF954E53-E81F-6DBA-6652-0449663E7D89}"/>
              </a:ext>
            </a:extLst>
          </p:cNvPr>
          <p:cNvSpPr>
            <a:spLocks noGrp="1"/>
          </p:cNvSpPr>
          <p:nvPr>
            <p:ph type="ctrTitle"/>
          </p:nvPr>
        </p:nvSpPr>
        <p:spPr/>
        <p:txBody>
          <a:bodyPr/>
          <a:lstStyle/>
          <a:p>
            <a:r>
              <a:rPr lang="it-IT" dirty="0"/>
              <a:t>NBODY SIMULATION</a:t>
            </a:r>
          </a:p>
        </p:txBody>
      </p:sp>
    </p:spTree>
    <p:extLst>
      <p:ext uri="{BB962C8B-B14F-4D97-AF65-F5344CB8AC3E}">
        <p14:creationId xmlns:p14="http://schemas.microsoft.com/office/powerpoint/2010/main" val="421319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Particle initialization (3)</a:t>
            </a:r>
            <a:endParaRPr lang="it-IT" dirty="0"/>
          </a:p>
        </p:txBody>
      </p:sp>
      <p:pic>
        <p:nvPicPr>
          <p:cNvPr id="4" name="Picture 3">
            <a:extLst>
              <a:ext uri="{FF2B5EF4-FFF2-40B4-BE49-F238E27FC236}">
                <a16:creationId xmlns:a16="http://schemas.microsoft.com/office/drawing/2014/main" id="{7024997B-67F8-FEAB-2351-0C2E4394AC81}"/>
              </a:ext>
            </a:extLst>
          </p:cNvPr>
          <p:cNvPicPr>
            <a:picLocks noChangeAspect="1"/>
          </p:cNvPicPr>
          <p:nvPr/>
        </p:nvPicPr>
        <p:blipFill>
          <a:blip r:embed="rId2"/>
          <a:stretch>
            <a:fillRect/>
          </a:stretch>
        </p:blipFill>
        <p:spPr>
          <a:xfrm>
            <a:off x="1061772" y="1466680"/>
            <a:ext cx="9118135" cy="5391320"/>
          </a:xfrm>
          <a:prstGeom prst="rect">
            <a:avLst/>
          </a:prstGeom>
        </p:spPr>
      </p:pic>
    </p:spTree>
    <p:extLst>
      <p:ext uri="{BB962C8B-B14F-4D97-AF65-F5344CB8AC3E}">
        <p14:creationId xmlns:p14="http://schemas.microsoft.com/office/powerpoint/2010/main" val="200436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Simulation of one step</a:t>
            </a:r>
            <a:endParaRPr lang="it-IT" dirty="0"/>
          </a:p>
        </p:txBody>
      </p:sp>
      <p:pic>
        <p:nvPicPr>
          <p:cNvPr id="5" name="Picture 4">
            <a:extLst>
              <a:ext uri="{FF2B5EF4-FFF2-40B4-BE49-F238E27FC236}">
                <a16:creationId xmlns:a16="http://schemas.microsoft.com/office/drawing/2014/main" id="{22E62D5C-9316-E81B-3FA5-C49A5E089CC6}"/>
              </a:ext>
            </a:extLst>
          </p:cNvPr>
          <p:cNvPicPr>
            <a:picLocks noChangeAspect="1"/>
          </p:cNvPicPr>
          <p:nvPr/>
        </p:nvPicPr>
        <p:blipFill>
          <a:blip r:embed="rId2"/>
          <a:stretch>
            <a:fillRect/>
          </a:stretch>
        </p:blipFill>
        <p:spPr>
          <a:xfrm>
            <a:off x="468142" y="1592421"/>
            <a:ext cx="11255715" cy="3673158"/>
          </a:xfrm>
          <a:prstGeom prst="rect">
            <a:avLst/>
          </a:prstGeom>
        </p:spPr>
      </p:pic>
      <p:pic>
        <p:nvPicPr>
          <p:cNvPr id="7" name="Picture 6">
            <a:extLst>
              <a:ext uri="{FF2B5EF4-FFF2-40B4-BE49-F238E27FC236}">
                <a16:creationId xmlns:a16="http://schemas.microsoft.com/office/drawing/2014/main" id="{3C4CB9B5-F800-02E7-4641-6B4513047DCD}"/>
              </a:ext>
            </a:extLst>
          </p:cNvPr>
          <p:cNvPicPr>
            <a:picLocks noChangeAspect="1"/>
          </p:cNvPicPr>
          <p:nvPr/>
        </p:nvPicPr>
        <p:blipFill>
          <a:blip r:embed="rId3"/>
          <a:stretch>
            <a:fillRect/>
          </a:stretch>
        </p:blipFill>
        <p:spPr>
          <a:xfrm>
            <a:off x="5986539" y="2179720"/>
            <a:ext cx="8387369" cy="4508975"/>
          </a:xfrm>
          <a:prstGeom prst="rect">
            <a:avLst/>
          </a:prstGeom>
        </p:spPr>
      </p:pic>
      <p:sp>
        <p:nvSpPr>
          <p:cNvPr id="8" name="Rectangle 7">
            <a:extLst>
              <a:ext uri="{FF2B5EF4-FFF2-40B4-BE49-F238E27FC236}">
                <a16:creationId xmlns:a16="http://schemas.microsoft.com/office/drawing/2014/main" id="{CBBF0BD0-3DCA-1F49-3A4B-2D02D0504A85}"/>
              </a:ext>
            </a:extLst>
          </p:cNvPr>
          <p:cNvSpPr/>
          <p:nvPr/>
        </p:nvSpPr>
        <p:spPr>
          <a:xfrm>
            <a:off x="6019274" y="2096665"/>
            <a:ext cx="8033601" cy="23793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a16="http://schemas.microsoft.com/office/drawing/2014/main" id="{894037C1-88A0-98C3-F839-E60061FC23BE}"/>
              </a:ext>
            </a:extLst>
          </p:cNvPr>
          <p:cNvSpPr/>
          <p:nvPr/>
        </p:nvSpPr>
        <p:spPr>
          <a:xfrm>
            <a:off x="6019275" y="4475971"/>
            <a:ext cx="8546784" cy="221272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a16="http://schemas.microsoft.com/office/drawing/2014/main" id="{5DA749E1-8E79-C376-7E88-8912E4BB6493}"/>
              </a:ext>
            </a:extLst>
          </p:cNvPr>
          <p:cNvSpPr/>
          <p:nvPr/>
        </p:nvSpPr>
        <p:spPr>
          <a:xfrm>
            <a:off x="1285875" y="2762250"/>
            <a:ext cx="4379631" cy="27460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11">
            <a:extLst>
              <a:ext uri="{FF2B5EF4-FFF2-40B4-BE49-F238E27FC236}">
                <a16:creationId xmlns:a16="http://schemas.microsoft.com/office/drawing/2014/main" id="{1B1F7BAD-A96B-7102-87C2-4B92441EA8C3}"/>
              </a:ext>
            </a:extLst>
          </p:cNvPr>
          <p:cNvSpPr/>
          <p:nvPr/>
        </p:nvSpPr>
        <p:spPr>
          <a:xfrm>
            <a:off x="1021158" y="4339245"/>
            <a:ext cx="4379631" cy="27460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9244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838200" y="-149289"/>
            <a:ext cx="10515600" cy="830326"/>
          </a:xfrm>
        </p:spPr>
        <p:txBody>
          <a:bodyPr/>
          <a:lstStyle/>
          <a:p>
            <a:r>
              <a:rPr lang="it-IT" dirty="0"/>
              <a:t>MPI – Result Analysis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a:xfrm>
            <a:off x="746449" y="503853"/>
            <a:ext cx="10607351" cy="5673110"/>
          </a:xfrm>
        </p:spPr>
        <p:txBody>
          <a:bodyPr>
            <a:normAutofit/>
          </a:bodyPr>
          <a:lstStyle/>
          <a:p>
            <a:pPr marL="0" indent="0">
              <a:buNone/>
            </a:pPr>
            <a:r>
              <a:rPr lang="it-IT" dirty="0"/>
              <a:t>In order to explain the behavior of the program, we tried to approach the analysis with a stochastic point of view.</a:t>
            </a:r>
            <a:br>
              <a:rPr lang="it-IT" dirty="0"/>
            </a:br>
            <a:r>
              <a:rPr lang="it-IT" dirty="0"/>
              <a:t>We ran several configurations of the mpi version and we produced a csv table  ; starting from it we produced a linear model in order to explain the execution time in function of </a:t>
            </a:r>
            <a:r>
              <a:rPr lang="it-IT" i="1" dirty="0"/>
              <a:t>number of threads </a:t>
            </a:r>
            <a:r>
              <a:rPr lang="it-IT" dirty="0"/>
              <a:t>and </a:t>
            </a:r>
            <a:r>
              <a:rPr lang="it-IT" i="1" dirty="0"/>
              <a:t>number of particles.</a:t>
            </a:r>
            <a:endParaRPr lang="it-IT" dirty="0"/>
          </a:p>
          <a:p>
            <a:pPr marL="0" indent="0">
              <a:buNone/>
            </a:pPr>
            <a:endParaRPr lang="it-IT" dirty="0"/>
          </a:p>
        </p:txBody>
      </p:sp>
      <p:pic>
        <p:nvPicPr>
          <p:cNvPr id="2050" name="Picture 2">
            <a:extLst>
              <a:ext uri="{FF2B5EF4-FFF2-40B4-BE49-F238E27FC236}">
                <a16:creationId xmlns:a16="http://schemas.microsoft.com/office/drawing/2014/main" id="{D30CD1B1-5142-0204-4D61-C2BB3198E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298" y="2924175"/>
            <a:ext cx="54102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93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838200" y="-149289"/>
            <a:ext cx="10515600" cy="830326"/>
          </a:xfrm>
        </p:spPr>
        <p:txBody>
          <a:bodyPr/>
          <a:lstStyle/>
          <a:p>
            <a:r>
              <a:rPr lang="it-IT" dirty="0"/>
              <a:t>MPI – Result Analysis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a:xfrm>
            <a:off x="746449" y="503853"/>
            <a:ext cx="10607351" cy="5673110"/>
          </a:xfrm>
        </p:spPr>
        <p:txBody>
          <a:bodyPr>
            <a:normAutofit/>
          </a:bodyPr>
          <a:lstStyle/>
          <a:p>
            <a:pPr marL="0" indent="0">
              <a:buNone/>
            </a:pPr>
            <a:r>
              <a:rPr lang="it-IT" dirty="0"/>
              <a:t>Using standardized variables in the linear model we are able to extract information regarding the behavior of the program ; While the overhead plays an important role, we notice that</a:t>
            </a:r>
          </a:p>
          <a:p>
            <a:pPr marL="514350" indent="-514350">
              <a:buAutoNum type="arabicPeriod"/>
            </a:pPr>
            <a:r>
              <a:rPr lang="it-IT" dirty="0"/>
              <a:t>The time tends to be heavily quadratic wrt to number of particles</a:t>
            </a:r>
          </a:p>
          <a:p>
            <a:pPr marL="514350" indent="-514350">
              <a:buAutoNum type="arabicPeriod"/>
            </a:pPr>
            <a:r>
              <a:rPr lang="it-IT" dirty="0"/>
              <a:t>The time is both linearly (negatively) and quadratic (positively) dependent on number of theads , which may suggest that after an initial improvement the speed – up tends to stabilize (or decrease)</a:t>
            </a:r>
          </a:p>
        </p:txBody>
      </p:sp>
      <p:pic>
        <p:nvPicPr>
          <p:cNvPr id="7" name="Picture 2">
            <a:extLst>
              <a:ext uri="{FF2B5EF4-FFF2-40B4-BE49-F238E27FC236}">
                <a16:creationId xmlns:a16="http://schemas.microsoft.com/office/drawing/2014/main" id="{D404AF29-1552-0C44-4385-95D10DD57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851" y="3848878"/>
            <a:ext cx="4040782" cy="293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40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404E-FBA8-B777-9D6F-06C44E821536}"/>
              </a:ext>
            </a:extLst>
          </p:cNvPr>
          <p:cNvSpPr>
            <a:spLocks noGrp="1"/>
          </p:cNvSpPr>
          <p:nvPr>
            <p:ph type="title"/>
          </p:nvPr>
        </p:nvSpPr>
        <p:spPr>
          <a:xfrm>
            <a:off x="4665306" y="2766218"/>
            <a:ext cx="9926216" cy="1325563"/>
          </a:xfrm>
        </p:spPr>
        <p:txBody>
          <a:bodyPr/>
          <a:lstStyle/>
          <a:p>
            <a:r>
              <a:rPr lang="it-IT" dirty="0"/>
              <a:t>OPENMP</a:t>
            </a:r>
          </a:p>
        </p:txBody>
      </p:sp>
    </p:spTree>
    <p:extLst>
      <p:ext uri="{BB962C8B-B14F-4D97-AF65-F5344CB8AC3E}">
        <p14:creationId xmlns:p14="http://schemas.microsoft.com/office/powerpoint/2010/main" val="335238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OpenMP – Code structure and Analysis</a:t>
            </a:r>
            <a:br>
              <a:rPr lang="it-IT" dirty="0"/>
            </a:br>
            <a:r>
              <a:rPr lang="it-IT" b="1" dirty="0"/>
              <a:t>Particle Initialization</a:t>
            </a:r>
            <a:endParaRPr lang="it-IT" dirty="0"/>
          </a:p>
        </p:txBody>
      </p:sp>
      <p:pic>
        <p:nvPicPr>
          <p:cNvPr id="5" name="Picture 4">
            <a:extLst>
              <a:ext uri="{FF2B5EF4-FFF2-40B4-BE49-F238E27FC236}">
                <a16:creationId xmlns:a16="http://schemas.microsoft.com/office/drawing/2014/main" id="{8D58A431-B708-3471-62F8-EEF9C45CA29A}"/>
              </a:ext>
            </a:extLst>
          </p:cNvPr>
          <p:cNvPicPr>
            <a:picLocks noChangeAspect="1"/>
          </p:cNvPicPr>
          <p:nvPr/>
        </p:nvPicPr>
        <p:blipFill>
          <a:blip r:embed="rId2"/>
          <a:stretch>
            <a:fillRect/>
          </a:stretch>
        </p:blipFill>
        <p:spPr>
          <a:xfrm>
            <a:off x="2950867" y="1588758"/>
            <a:ext cx="9571212" cy="4988092"/>
          </a:xfrm>
          <a:prstGeom prst="rect">
            <a:avLst/>
          </a:prstGeom>
        </p:spPr>
      </p:pic>
    </p:spTree>
    <p:extLst>
      <p:ext uri="{BB962C8B-B14F-4D97-AF65-F5344CB8AC3E}">
        <p14:creationId xmlns:p14="http://schemas.microsoft.com/office/powerpoint/2010/main" val="104107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OpenMP – Code structure and Analysis</a:t>
            </a:r>
            <a:br>
              <a:rPr lang="it-IT" dirty="0"/>
            </a:br>
            <a:r>
              <a:rPr lang="it-IT" b="1" dirty="0"/>
              <a:t>One Step Simulation</a:t>
            </a:r>
            <a:endParaRPr lang="it-IT" dirty="0"/>
          </a:p>
        </p:txBody>
      </p:sp>
      <p:pic>
        <p:nvPicPr>
          <p:cNvPr id="4" name="Picture 3">
            <a:extLst>
              <a:ext uri="{FF2B5EF4-FFF2-40B4-BE49-F238E27FC236}">
                <a16:creationId xmlns:a16="http://schemas.microsoft.com/office/drawing/2014/main" id="{C045225F-F513-E332-A32E-FC4FFA163300}"/>
              </a:ext>
            </a:extLst>
          </p:cNvPr>
          <p:cNvPicPr>
            <a:picLocks noChangeAspect="1"/>
          </p:cNvPicPr>
          <p:nvPr/>
        </p:nvPicPr>
        <p:blipFill>
          <a:blip r:embed="rId2"/>
          <a:stretch>
            <a:fillRect/>
          </a:stretch>
        </p:blipFill>
        <p:spPr>
          <a:xfrm>
            <a:off x="987312" y="2221125"/>
            <a:ext cx="7916902" cy="3405234"/>
          </a:xfrm>
          <a:prstGeom prst="rect">
            <a:avLst/>
          </a:prstGeom>
        </p:spPr>
      </p:pic>
    </p:spTree>
    <p:extLst>
      <p:ext uri="{BB962C8B-B14F-4D97-AF65-F5344CB8AC3E}">
        <p14:creationId xmlns:p14="http://schemas.microsoft.com/office/powerpoint/2010/main" val="29277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564F7-A9B6-970A-B16C-872199737594}"/>
              </a:ext>
            </a:extLst>
          </p:cNvPr>
          <p:cNvSpPr>
            <a:spLocks noGrp="1"/>
          </p:cNvSpPr>
          <p:nvPr>
            <p:ph type="title"/>
          </p:nvPr>
        </p:nvSpPr>
        <p:spPr>
          <a:xfrm>
            <a:off x="838200" y="365126"/>
            <a:ext cx="10283890" cy="745218"/>
          </a:xfrm>
        </p:spPr>
        <p:txBody>
          <a:bodyPr/>
          <a:lstStyle/>
          <a:p>
            <a:r>
              <a:rPr lang="it-IT" dirty="0"/>
              <a:t>Performance</a:t>
            </a:r>
            <a:endParaRPr lang="en-US" dirty="0"/>
          </a:p>
        </p:txBody>
      </p:sp>
      <p:sp>
        <p:nvSpPr>
          <p:cNvPr id="4" name="Segnaposto contenuto 3">
            <a:extLst>
              <a:ext uri="{FF2B5EF4-FFF2-40B4-BE49-F238E27FC236}">
                <a16:creationId xmlns:a16="http://schemas.microsoft.com/office/drawing/2014/main" id="{ADC76882-9589-9EE4-E5AE-85A96FFE9DB4}"/>
              </a:ext>
            </a:extLst>
          </p:cNvPr>
          <p:cNvSpPr>
            <a:spLocks noGrp="1"/>
          </p:cNvSpPr>
          <p:nvPr>
            <p:ph idx="1"/>
          </p:nvPr>
        </p:nvSpPr>
        <p:spPr/>
        <p:txBody>
          <a:bodyPr/>
          <a:lstStyle/>
          <a:p>
            <a:endParaRPr lang="en-US"/>
          </a:p>
        </p:txBody>
      </p:sp>
      <p:graphicFrame>
        <p:nvGraphicFramePr>
          <p:cNvPr id="5" name="Grafico 4">
            <a:extLst>
              <a:ext uri="{FF2B5EF4-FFF2-40B4-BE49-F238E27FC236}">
                <a16:creationId xmlns:a16="http://schemas.microsoft.com/office/drawing/2014/main" id="{06988DE0-9267-BD8E-E063-9057D74D517F}"/>
              </a:ext>
            </a:extLst>
          </p:cNvPr>
          <p:cNvGraphicFramePr>
            <a:graphicFrameLocks/>
          </p:cNvGraphicFramePr>
          <p:nvPr>
            <p:extLst>
              <p:ext uri="{D42A27DB-BD31-4B8C-83A1-F6EECF244321}">
                <p14:modId xmlns:p14="http://schemas.microsoft.com/office/powerpoint/2010/main" val="1993372226"/>
              </p:ext>
            </p:extLst>
          </p:nvPr>
        </p:nvGraphicFramePr>
        <p:xfrm>
          <a:off x="236219" y="457200"/>
          <a:ext cx="11755755" cy="5962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0797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564F7-A9B6-970A-B16C-872199737594}"/>
              </a:ext>
            </a:extLst>
          </p:cNvPr>
          <p:cNvSpPr>
            <a:spLocks noGrp="1"/>
          </p:cNvSpPr>
          <p:nvPr>
            <p:ph type="title"/>
          </p:nvPr>
        </p:nvSpPr>
        <p:spPr>
          <a:xfrm>
            <a:off x="838200" y="365126"/>
            <a:ext cx="10283890" cy="745218"/>
          </a:xfrm>
        </p:spPr>
        <p:txBody>
          <a:bodyPr/>
          <a:lstStyle/>
          <a:p>
            <a:r>
              <a:rPr lang="it-IT" dirty="0"/>
              <a:t>Performance</a:t>
            </a:r>
            <a:endParaRPr lang="en-US" dirty="0"/>
          </a:p>
        </p:txBody>
      </p:sp>
      <p:sp>
        <p:nvSpPr>
          <p:cNvPr id="4" name="Segnaposto contenuto 3">
            <a:extLst>
              <a:ext uri="{FF2B5EF4-FFF2-40B4-BE49-F238E27FC236}">
                <a16:creationId xmlns:a16="http://schemas.microsoft.com/office/drawing/2014/main" id="{ADC76882-9589-9EE4-E5AE-85A96FFE9DB4}"/>
              </a:ext>
            </a:extLst>
          </p:cNvPr>
          <p:cNvSpPr>
            <a:spLocks noGrp="1"/>
          </p:cNvSpPr>
          <p:nvPr>
            <p:ph idx="1"/>
          </p:nvPr>
        </p:nvSpPr>
        <p:spPr/>
        <p:txBody>
          <a:bodyPr/>
          <a:lstStyle/>
          <a:p>
            <a:endParaRPr lang="en-US"/>
          </a:p>
        </p:txBody>
      </p:sp>
      <p:graphicFrame>
        <p:nvGraphicFramePr>
          <p:cNvPr id="5" name="Grafico 4">
            <a:extLst>
              <a:ext uri="{FF2B5EF4-FFF2-40B4-BE49-F238E27FC236}">
                <a16:creationId xmlns:a16="http://schemas.microsoft.com/office/drawing/2014/main" id="{06988DE0-9267-BD8E-E063-9057D74D517F}"/>
              </a:ext>
            </a:extLst>
          </p:cNvPr>
          <p:cNvGraphicFramePr>
            <a:graphicFrameLocks/>
          </p:cNvGraphicFramePr>
          <p:nvPr/>
        </p:nvGraphicFramePr>
        <p:xfrm>
          <a:off x="236219" y="457200"/>
          <a:ext cx="11755755" cy="5962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3095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C802-F711-0E1C-91A4-1D1F49FA92C4}"/>
              </a:ext>
            </a:extLst>
          </p:cNvPr>
          <p:cNvSpPr>
            <a:spLocks noGrp="1"/>
          </p:cNvSpPr>
          <p:nvPr>
            <p:ph type="title"/>
          </p:nvPr>
        </p:nvSpPr>
        <p:spPr/>
        <p:txBody>
          <a:bodyPr/>
          <a:lstStyle/>
          <a:p>
            <a:r>
              <a:rPr lang="it-IT"/>
              <a:t>Visualization (using pillow library)</a:t>
            </a:r>
            <a:endParaRPr lang="it-IT" dirty="0"/>
          </a:p>
        </p:txBody>
      </p:sp>
      <p:pic>
        <p:nvPicPr>
          <p:cNvPr id="3074" name="Picture 2">
            <a:extLst>
              <a:ext uri="{FF2B5EF4-FFF2-40B4-BE49-F238E27FC236}">
                <a16:creationId xmlns:a16="http://schemas.microsoft.com/office/drawing/2014/main" id="{71C06F46-D8A2-CA8D-DEF5-3F484DF204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2456" y="1825625"/>
            <a:ext cx="43470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3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highlight>
                  <a:srgbClr val="FFFF00"/>
                </a:highlight>
              </a:rPr>
              <a:t>Some questions...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lstStyle/>
          <a:p>
            <a:pPr>
              <a:buFontTx/>
              <a:buChar char="-"/>
            </a:pPr>
            <a:r>
              <a:rPr lang="it-IT" dirty="0"/>
              <a:t>Why is this simulation useful?</a:t>
            </a:r>
          </a:p>
          <a:p>
            <a:pPr>
              <a:buFontTx/>
              <a:buChar char="-"/>
            </a:pPr>
            <a:r>
              <a:rPr lang="it-IT" dirty="0"/>
              <a:t>What are the main challenges in this approach to physical problems?</a:t>
            </a:r>
          </a:p>
          <a:p>
            <a:pPr>
              <a:buFontTx/>
              <a:buChar char="-"/>
            </a:pPr>
            <a:r>
              <a:rPr lang="it-IT" dirty="0"/>
              <a:t>Why parallel computing offers a powerful framework to approach scientific computing procedures of this nature</a:t>
            </a:r>
          </a:p>
        </p:txBody>
      </p:sp>
    </p:spTree>
    <p:extLst>
      <p:ext uri="{BB962C8B-B14F-4D97-AF65-F5344CB8AC3E}">
        <p14:creationId xmlns:p14="http://schemas.microsoft.com/office/powerpoint/2010/main" val="213025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Why is this simulation useful / interesting?</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lnSpcReduction="10000"/>
          </a:bodyPr>
          <a:lstStyle/>
          <a:p>
            <a:pPr marL="0" indent="0">
              <a:buNone/>
            </a:pPr>
            <a:r>
              <a:rPr lang="it-IT" dirty="0"/>
              <a:t>Studying the interaction between particles allows us to explore on a macroscopic scale the effect of the interaction of elements in complex systems, exploiting the fact that the physical rules that governate the phenomena we are studying are extremely simple, but can lead to a great overall complexity in the behavior of our system.</a:t>
            </a:r>
          </a:p>
          <a:p>
            <a:pPr marL="0" indent="0">
              <a:buNone/>
            </a:pPr>
            <a:r>
              <a:rPr lang="it-IT" dirty="0"/>
              <a:t>Another great example of this kind of mechanism, is the populare «Game of Life» algorithm , which is inherently extremely similar to a particle simulation, even if on a more biological point of view.</a:t>
            </a:r>
            <a:br>
              <a:rPr lang="it-IT" dirty="0"/>
            </a:br>
            <a:endParaRPr lang="it-IT" dirty="0"/>
          </a:p>
          <a:p>
            <a:pPr marL="0" indent="0">
              <a:buNone/>
            </a:pPr>
            <a:r>
              <a:rPr lang="it-IT" dirty="0"/>
              <a:t>During our analysis we tried to reach a similar result, but focusing on the mechanical behavior of a complex system</a:t>
            </a:r>
          </a:p>
        </p:txBody>
      </p:sp>
    </p:spTree>
    <p:extLst>
      <p:ext uri="{BB962C8B-B14F-4D97-AF65-F5344CB8AC3E}">
        <p14:creationId xmlns:p14="http://schemas.microsoft.com/office/powerpoint/2010/main" val="242243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What are the main challenges in this approach to physical problems?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a:bodyPr>
          <a:lstStyle/>
          <a:p>
            <a:pPr marL="0" indent="0">
              <a:buNone/>
            </a:pPr>
            <a:r>
              <a:rPr lang="it-IT" dirty="0"/>
              <a:t>Studying particles is not easy. We have to model interactions among them , finding the optimal trade off between computational complexity and physical sense of the found solution.</a:t>
            </a:r>
          </a:p>
          <a:p>
            <a:pPr marL="0" indent="0">
              <a:buNone/>
            </a:pPr>
            <a:r>
              <a:rPr lang="it-IT" dirty="0"/>
              <a:t>From a parallel computing point of view, we can identify the whole problem with a «sort of» stencil pattern.</a:t>
            </a:r>
            <a:br>
              <a:rPr lang="it-IT" dirty="0"/>
            </a:br>
            <a:r>
              <a:rPr lang="it-IT" dirty="0"/>
              <a:t>In fact, we are not in a map situation – since the state of a particle at the next interation is not indipendent from the previous state of other particles – and moreover the amount of information received by every particle has to be weigthed by the distances, which can be interpreted, in some sense, as the strength factors of the edges on a graph.</a:t>
            </a:r>
          </a:p>
        </p:txBody>
      </p:sp>
    </p:spTree>
    <p:extLst>
      <p:ext uri="{BB962C8B-B14F-4D97-AF65-F5344CB8AC3E}">
        <p14:creationId xmlns:p14="http://schemas.microsoft.com/office/powerpoint/2010/main" val="82382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normAutofit fontScale="90000"/>
          </a:bodyPr>
          <a:lstStyle/>
          <a:p>
            <a:br>
              <a:rPr lang="it-IT" dirty="0"/>
            </a:br>
            <a:r>
              <a:rPr lang="it-IT" dirty="0"/>
              <a:t>Why parallel computing offers a powerful framework to approach scientific computing procedures of this nature</a:t>
            </a:r>
            <a:br>
              <a:rPr lang="it-IT" dirty="0"/>
            </a:br>
            <a:endParaRPr lang="it-IT" dirty="0"/>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a:bodyPr>
          <a:lstStyle/>
          <a:p>
            <a:pPr marL="0" indent="0">
              <a:buNone/>
            </a:pPr>
            <a:r>
              <a:rPr lang="it-IT" dirty="0"/>
              <a:t>As we said, Parallel computing offers a naturally fertile soil for the deployment of a numerical method of this category.</a:t>
            </a:r>
            <a:br>
              <a:rPr lang="it-IT" dirty="0"/>
            </a:br>
            <a:r>
              <a:rPr lang="it-IT" dirty="0"/>
              <a:t>If properly implemented, a parallel algorithm is able to exploit the hardware in order to maximize the performance, balancing the flow of information between agents in order to obtain accurate results.</a:t>
            </a:r>
          </a:p>
          <a:p>
            <a:pPr marL="0" indent="0">
              <a:buNone/>
            </a:pPr>
            <a:r>
              <a:rPr lang="it-IT" dirty="0"/>
              <a:t>In our case we decided to analyze two different parallel computing solution , in order to be able not only to produce a scalable application but also to measure the improvement induced by the different desing choices.</a:t>
            </a:r>
          </a:p>
        </p:txBody>
      </p:sp>
    </p:spTree>
    <p:extLst>
      <p:ext uri="{BB962C8B-B14F-4D97-AF65-F5344CB8AC3E}">
        <p14:creationId xmlns:p14="http://schemas.microsoft.com/office/powerpoint/2010/main" val="245726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highlight>
                  <a:srgbClr val="FFFF00"/>
                </a:highlight>
              </a:rPr>
              <a:t>The technologies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lstStyle/>
          <a:p>
            <a:pPr>
              <a:buFontTx/>
              <a:buChar char="-"/>
            </a:pPr>
            <a:r>
              <a:rPr lang="it-IT" dirty="0"/>
              <a:t>MPI</a:t>
            </a:r>
          </a:p>
          <a:p>
            <a:pPr>
              <a:buFontTx/>
              <a:buChar char="-"/>
            </a:pPr>
            <a:r>
              <a:rPr lang="it-IT" dirty="0"/>
              <a:t>OpenMP</a:t>
            </a:r>
          </a:p>
          <a:p>
            <a:pPr>
              <a:buFontTx/>
              <a:buChar char="-"/>
            </a:pPr>
            <a:r>
              <a:rPr lang="it-IT" dirty="0"/>
              <a:t>Some details on the visualization methods and their role in our analysis</a:t>
            </a:r>
          </a:p>
        </p:txBody>
      </p:sp>
    </p:spTree>
    <p:extLst>
      <p:ext uri="{BB962C8B-B14F-4D97-AF65-F5344CB8AC3E}">
        <p14:creationId xmlns:p14="http://schemas.microsoft.com/office/powerpoint/2010/main" val="194951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MPI – Code structure and Analysis</a:t>
            </a:r>
            <a:br>
              <a:rPr lang="it-IT" dirty="0"/>
            </a:br>
            <a:r>
              <a:rPr lang="it-IT" b="1" dirty="0"/>
              <a:t>particle structure</a:t>
            </a:r>
            <a:endParaRPr lang="it-IT" dirty="0"/>
          </a:p>
        </p:txBody>
      </p:sp>
      <p:pic>
        <p:nvPicPr>
          <p:cNvPr id="5" name="Picture 4">
            <a:extLst>
              <a:ext uri="{FF2B5EF4-FFF2-40B4-BE49-F238E27FC236}">
                <a16:creationId xmlns:a16="http://schemas.microsoft.com/office/drawing/2014/main" id="{02641E88-9800-01F8-3095-C43966A54D28}"/>
              </a:ext>
            </a:extLst>
          </p:cNvPr>
          <p:cNvPicPr>
            <a:picLocks noChangeAspect="1"/>
          </p:cNvPicPr>
          <p:nvPr/>
        </p:nvPicPr>
        <p:blipFill>
          <a:blip r:embed="rId2"/>
          <a:stretch>
            <a:fillRect/>
          </a:stretch>
        </p:blipFill>
        <p:spPr>
          <a:xfrm>
            <a:off x="1752064" y="1594609"/>
            <a:ext cx="8687871" cy="4898266"/>
          </a:xfrm>
          <a:prstGeom prst="rect">
            <a:avLst/>
          </a:prstGeom>
        </p:spPr>
      </p:pic>
    </p:spTree>
    <p:extLst>
      <p:ext uri="{BB962C8B-B14F-4D97-AF65-F5344CB8AC3E}">
        <p14:creationId xmlns:p14="http://schemas.microsoft.com/office/powerpoint/2010/main" val="89133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normAutofit fontScale="90000"/>
          </a:bodyPr>
          <a:lstStyle/>
          <a:p>
            <a:r>
              <a:rPr lang="it-IT" dirty="0"/>
              <a:t>MPI – Code structure and Analysis</a:t>
            </a:r>
            <a:br>
              <a:rPr lang="it-IT" dirty="0"/>
            </a:br>
            <a:r>
              <a:rPr lang="it-IT" b="1" dirty="0"/>
              <a:t>Particle initialization (1)</a:t>
            </a:r>
            <a:br>
              <a:rPr lang="it-IT" dirty="0"/>
            </a:br>
            <a:endParaRPr lang="it-IT" dirty="0"/>
          </a:p>
        </p:txBody>
      </p:sp>
      <p:pic>
        <p:nvPicPr>
          <p:cNvPr id="4" name="Picture 3">
            <a:extLst>
              <a:ext uri="{FF2B5EF4-FFF2-40B4-BE49-F238E27FC236}">
                <a16:creationId xmlns:a16="http://schemas.microsoft.com/office/drawing/2014/main" id="{27575752-28A5-386D-7717-5D00F7B17CA6}"/>
              </a:ext>
            </a:extLst>
          </p:cNvPr>
          <p:cNvPicPr>
            <a:picLocks noChangeAspect="1"/>
          </p:cNvPicPr>
          <p:nvPr/>
        </p:nvPicPr>
        <p:blipFill>
          <a:blip r:embed="rId2"/>
          <a:stretch>
            <a:fillRect/>
          </a:stretch>
        </p:blipFill>
        <p:spPr>
          <a:xfrm>
            <a:off x="2313992" y="1623491"/>
            <a:ext cx="6813681" cy="4825958"/>
          </a:xfrm>
          <a:prstGeom prst="rect">
            <a:avLst/>
          </a:prstGeom>
        </p:spPr>
      </p:pic>
    </p:spTree>
    <p:extLst>
      <p:ext uri="{BB962C8B-B14F-4D97-AF65-F5344CB8AC3E}">
        <p14:creationId xmlns:p14="http://schemas.microsoft.com/office/powerpoint/2010/main" val="113556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Particle initialization (2)</a:t>
            </a:r>
            <a:endParaRPr lang="it-IT" dirty="0"/>
          </a:p>
        </p:txBody>
      </p:sp>
      <p:pic>
        <p:nvPicPr>
          <p:cNvPr id="5" name="Picture 4">
            <a:extLst>
              <a:ext uri="{FF2B5EF4-FFF2-40B4-BE49-F238E27FC236}">
                <a16:creationId xmlns:a16="http://schemas.microsoft.com/office/drawing/2014/main" id="{2B174FD2-F654-BC45-2DC1-65EE5479965F}"/>
              </a:ext>
            </a:extLst>
          </p:cNvPr>
          <p:cNvPicPr>
            <a:picLocks noChangeAspect="1"/>
          </p:cNvPicPr>
          <p:nvPr/>
        </p:nvPicPr>
        <p:blipFill>
          <a:blip r:embed="rId2"/>
          <a:stretch>
            <a:fillRect/>
          </a:stretch>
        </p:blipFill>
        <p:spPr>
          <a:xfrm>
            <a:off x="2318360" y="1715967"/>
            <a:ext cx="7799170" cy="4806131"/>
          </a:xfrm>
          <a:prstGeom prst="rect">
            <a:avLst/>
          </a:prstGeom>
        </p:spPr>
      </p:pic>
    </p:spTree>
    <p:extLst>
      <p:ext uri="{BB962C8B-B14F-4D97-AF65-F5344CB8AC3E}">
        <p14:creationId xmlns:p14="http://schemas.microsoft.com/office/powerpoint/2010/main" val="188378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Words>
  <Application>Microsoft Office PowerPoint</Application>
  <PresentationFormat>Widescreen</PresentationFormat>
  <Paragraphs>39</Paragraphs>
  <Slides>19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Calibri</vt:lpstr>
      <vt:lpstr>Calibri Light</vt:lpstr>
      <vt:lpstr>Office Theme</vt:lpstr>
      <vt:lpstr>NBODY SIMULATION</vt:lpstr>
      <vt:lpstr>Some questions...</vt:lpstr>
      <vt:lpstr>Why is this simulation useful / interesting?</vt:lpstr>
      <vt:lpstr>What are the main challenges in this approach to physical problems?</vt:lpstr>
      <vt:lpstr> Why parallel computing offers a powerful framework to approach scientific computing procedures of this nature </vt:lpstr>
      <vt:lpstr>The technologies</vt:lpstr>
      <vt:lpstr>MPI – Code structure and Analysis particle structure</vt:lpstr>
      <vt:lpstr>MPI – Code structure and Analysis Particle initialization (1) </vt:lpstr>
      <vt:lpstr>MPI – Code structure and Analysis Particle initialization (2)</vt:lpstr>
      <vt:lpstr>MPI – Code structure and Analysis Particle initialization (3)</vt:lpstr>
      <vt:lpstr>MPI – Code structure and Analysis Simulation of one step</vt:lpstr>
      <vt:lpstr>MPI – Result Analysis</vt:lpstr>
      <vt:lpstr>MPI – Result Analysis</vt:lpstr>
      <vt:lpstr>OPENMP</vt:lpstr>
      <vt:lpstr>OpenMP – Code structure and Analysis Particle Initialization</vt:lpstr>
      <vt:lpstr>OpenMP – Code structure and Analysis One Step Simulation</vt:lpstr>
      <vt:lpstr>Performance</vt:lpstr>
      <vt:lpstr>Performance</vt:lpstr>
      <vt:lpstr>Visualization (using pillow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NBODY SIMULATION</dc:title>
  <dc:creator>Luca Muscarnera</dc:creator>
  <cp:lastModifiedBy>Mattia Colbertaldo</cp:lastModifiedBy>
  <cp:revision>3</cp:revision>
  <dcterms:created xsi:type="dcterms:W3CDTF">2022-12-20T14:10:45Z</dcterms:created>
  <dcterms:modified xsi:type="dcterms:W3CDTF">2022-12-21T18:46:04Z</dcterms:modified>
</cp:coreProperties>
</file>